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2" r:id="rId2"/>
  </p:sldIdLst>
  <p:sldSz cx="12192000" cy="6858000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935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B92"/>
    <a:srgbClr val="96B642"/>
    <a:srgbClr val="85BC22"/>
    <a:srgbClr val="CBDCA4"/>
    <a:srgbClr val="0560A9"/>
    <a:srgbClr val="C4D67F"/>
    <a:srgbClr val="1F171B"/>
    <a:srgbClr val="493E1B"/>
    <a:srgbClr val="121813"/>
    <a:srgbClr val="B9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5820" autoAdjust="0"/>
  </p:normalViewPr>
  <p:slideViewPr>
    <p:cSldViewPr snapToGrid="0">
      <p:cViewPr varScale="1">
        <p:scale>
          <a:sx n="106" d="100"/>
          <a:sy n="106" d="100"/>
        </p:scale>
        <p:origin x="840" y="102"/>
      </p:cViewPr>
      <p:guideLst>
        <p:guide orient="horz" pos="2183"/>
        <p:guide pos="1935"/>
        <p:guide pos="3840"/>
        <p:guide pos="5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4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B5B2-0243-41CC-B2FA-8F1D168DDE62}" type="datetimeFigureOut">
              <a:rPr lang="de-DE" smtClean="0"/>
              <a:t>30.10.2023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87A0B-31E2-4F8D-BD31-4F0AD1E5B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67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02351-2452-4ECF-98DB-AA150419AC5F}" type="datetimeFigureOut">
              <a:rPr lang="de-DE" smtClean="0"/>
              <a:t>30.10.2023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768E9-CAE8-4A34-BCC5-31A674E88F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6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45A684BE-C47B-40AD-BBF4-095957D0F941}" type="datetime1">
              <a:rPr lang="de-DE" smtClean="0"/>
              <a:t>30.10.2023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26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3C8E4094-247B-458A-89AB-4CC7290590C6}" type="datetime1">
              <a:rPr lang="de-DE" smtClean="0"/>
              <a:t>30.10.2023</a:t>
            </a:fld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39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0A692700-BB88-426F-9B90-5D06824D2A08}" type="datetime1">
              <a:rPr lang="de-DE" smtClean="0"/>
              <a:t>30.10.2023</a:t>
            </a:fld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774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Inhalt mit 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14ED43B0-833F-BCD1-C840-610A6D24B0D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795196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7772400" imgH="10058400" progId="TCLayout.ActiveDocument.1">
                  <p:embed/>
                </p:oleObj>
              </mc:Choice>
              <mc:Fallback>
                <p:oleObj name="think-cell Folie" r:id="rId3" imgW="7772400" imgH="10058400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14ED43B0-833F-BCD1-C840-610A6D24B0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hape 2018"/>
          <p:cNvSpPr/>
          <p:nvPr userDrawn="1"/>
        </p:nvSpPr>
        <p:spPr>
          <a:xfrm rot="5580000" flipH="1">
            <a:off x="-448430" y="-180097"/>
            <a:ext cx="7210971" cy="7218191"/>
          </a:xfrm>
          <a:prstGeom prst="rect">
            <a:avLst/>
          </a:prstGeom>
          <a:gradFill flip="none" rotWithShape="1">
            <a:gsLst>
              <a:gs pos="0">
                <a:srgbClr val="DEE9E6">
                  <a:alpha val="80000"/>
                </a:srgbClr>
              </a:gs>
              <a:gs pos="100000">
                <a:srgbClr val="DEE9E6"/>
              </a:gs>
            </a:gsLst>
            <a:lin ang="5400000" scaled="1"/>
            <a:tileRect/>
          </a:gradFill>
          <a:ln w="12700">
            <a:miter lim="400000"/>
          </a:ln>
          <a:scene3d>
            <a:camera prst="orthographicFront"/>
            <a:lightRig rig="threePt" dir="t"/>
          </a:scene3d>
          <a:sp3d>
            <a:bevelT w="0" h="0"/>
          </a:sp3d>
        </p:spPr>
        <p:txBody>
          <a:bodyPr lIns="19051" tIns="19051" rIns="19051" bIns="19051" anchor="ctr"/>
          <a:lstStyle/>
          <a:p>
            <a:pPr>
              <a:lnSpc>
                <a:spcPct val="100000"/>
              </a:lnSpc>
              <a:defRPr sz="3000">
                <a:solidFill>
                  <a:schemeClr val="accent6">
                    <a:hueOff val="-2214564"/>
                    <a:satOff val="-18455"/>
                    <a:lumOff val="-82930"/>
                    <a:alpha val="70145"/>
                  </a:schemeClr>
                </a:solidFill>
              </a:defRPr>
            </a:pPr>
            <a:endParaRPr sz="1125"/>
          </a:p>
        </p:txBody>
      </p:sp>
      <p:sp>
        <p:nvSpPr>
          <p:cNvPr id="9" name="Shape 39"/>
          <p:cNvSpPr>
            <a:spLocks noGrp="1"/>
          </p:cNvSpPr>
          <p:nvPr>
            <p:ph type="body" sz="quarter" idx="13" hasCustomPrompt="1"/>
          </p:nvPr>
        </p:nvSpPr>
        <p:spPr>
          <a:xfrm>
            <a:off x="1056000" y="1379635"/>
            <a:ext cx="10080000" cy="424732"/>
          </a:xfrm>
          <a:prstGeom prst="rect">
            <a:avLst/>
          </a:prstGeom>
        </p:spPr>
        <p:txBody>
          <a:bodyPr wrap="square" numCol="1" spcCol="38100" anchor="ctr">
            <a:spAutoFit/>
          </a:bodyPr>
          <a:lstStyle>
            <a:lvl1pPr marL="0" marR="0" indent="0" algn="l" defTabSz="30806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baseline="0">
                <a:solidFill>
                  <a:schemeClr val="accent6">
                    <a:hueOff val="-2214564"/>
                    <a:satOff val="-18455"/>
                    <a:lumOff val="-82930"/>
                    <a:alpha val="50000"/>
                  </a:schemeClr>
                </a:solidFill>
              </a:defRPr>
            </a:lvl1pPr>
          </a:lstStyle>
          <a:p>
            <a:pPr>
              <a:lnSpc>
                <a:spcPct val="90000"/>
              </a:lnSpc>
              <a:defRPr sz="2400">
                <a:solidFill>
                  <a:schemeClr val="accent6">
                    <a:hueOff val="-2214564"/>
                    <a:satOff val="-18455"/>
                    <a:lumOff val="-82930"/>
                    <a:alpha val="34675"/>
                  </a:schemeClr>
                </a:solidFill>
              </a:defRPr>
            </a:pPr>
            <a:r>
              <a:rPr lang="en-US"/>
              <a:t>/ This is the place for subtitle</a:t>
            </a:r>
          </a:p>
        </p:txBody>
      </p:sp>
      <p:sp>
        <p:nvSpPr>
          <p:cNvPr id="11" name="Titel 3"/>
          <p:cNvSpPr>
            <a:spLocks noGrp="1"/>
          </p:cNvSpPr>
          <p:nvPr>
            <p:ph type="title" hasCustomPrompt="1"/>
          </p:nvPr>
        </p:nvSpPr>
        <p:spPr>
          <a:xfrm>
            <a:off x="1056000" y="723902"/>
            <a:ext cx="10080000" cy="655735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4200"/>
            </a:lvl1pPr>
          </a:lstStyle>
          <a:p>
            <a:r>
              <a:rPr lang="de-DE"/>
              <a:t>Titel hinzufügen</a:t>
            </a:r>
          </a:p>
        </p:txBody>
      </p:sp>
      <p:sp>
        <p:nvSpPr>
          <p:cNvPr id="15" name="Foliennummernplatzhalter 15"/>
          <p:cNvSpPr>
            <a:spLocks noGrp="1"/>
          </p:cNvSpPr>
          <p:nvPr>
            <p:ph type="sldNum" sz="quarter" idx="18"/>
          </p:nvPr>
        </p:nvSpPr>
        <p:spPr>
          <a:xfrm>
            <a:off x="10253329" y="6356351"/>
            <a:ext cx="889000" cy="360000"/>
          </a:xfrm>
        </p:spPr>
        <p:txBody>
          <a:bodyPr/>
          <a:lstStyle/>
          <a:p>
            <a:r>
              <a:rPr lang="tr-TR"/>
              <a:t>I   </a:t>
            </a:r>
            <a:fld id="{86CB4B4D-7CA3-9044-876B-883B54F8677D}" type="slidenum">
              <a:rPr lang="tr-TR" smtClean="0"/>
              <a:pPr/>
              <a:t>‹Nr.›</a:t>
            </a:fld>
            <a:endParaRPr lang="tr-TR"/>
          </a:p>
        </p:txBody>
      </p:sp>
      <p:sp>
        <p:nvSpPr>
          <p:cNvPr id="13" name="Inhaltsplatzhalter 2"/>
          <p:cNvSpPr>
            <a:spLocks noGrp="1"/>
          </p:cNvSpPr>
          <p:nvPr>
            <p:ph sz="quarter" idx="19"/>
          </p:nvPr>
        </p:nvSpPr>
        <p:spPr>
          <a:xfrm>
            <a:off x="1056219" y="2035369"/>
            <a:ext cx="10079567" cy="406635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D0FE7C0-6847-4AEB-923A-97B217EAA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1304" y="6356351"/>
            <a:ext cx="529186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0" i="0" baseline="0">
                <a:solidFill>
                  <a:srgbClr val="00AD98"/>
                </a:solidFill>
                <a:latin typeface="Titillium Web" charset="0"/>
                <a:ea typeface="Titillium Web Light" charset="0"/>
                <a:cs typeface="Titillium Web Light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397206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bg>
      <p:bgPr>
        <a:solidFill>
          <a:srgbClr val="85B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2938E18B-7B48-4225-84CF-B19778BBF3A4}" type="datetime1">
              <a:rPr lang="de-DE" smtClean="0"/>
              <a:t>30.10.2023</a:t>
            </a:fld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772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5BC2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92580"/>
            <a:ext cx="10515600" cy="45843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739F38C9-0E81-417E-A3D5-BA2143FB1E96}" type="datetime1">
              <a:rPr lang="de-DE" smtClean="0"/>
              <a:t>30.10.2023</a:t>
            </a:fld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2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B71D4F67-39EE-4BA6-80C7-795F4C32D9D3}" type="datetime1">
              <a:rPr lang="de-DE" smtClean="0"/>
              <a:t>30.10.2023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02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F6057DFC-14F9-488A-AB5F-A6BD9F6569FA}" type="datetime1">
              <a:rPr lang="de-DE" smtClean="0"/>
              <a:t>30.10.2023</a:t>
            </a:fld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65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5E712CBE-D1C1-4A12-8DAD-04F3294852F7}" type="datetime1">
              <a:rPr lang="de-DE" smtClean="0"/>
              <a:t>30.10.2023</a:t>
            </a:fld>
            <a:endParaRPr lang="de-DE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11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04FAF156-2393-47B8-B232-136455E9D13B}" type="datetime1">
              <a:rPr lang="de-DE" smtClean="0"/>
              <a:t>30.10.2023</a:t>
            </a:fld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201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rgbClr val="85BC22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D7A43748-073D-4E8A-B65D-80E77DB0C21F}" type="datetime1">
              <a:rPr lang="de-DE" smtClean="0"/>
              <a:t>30.10.2023</a:t>
            </a:fld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65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bg>
      <p:bgPr>
        <a:solidFill>
          <a:srgbClr val="85B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2743200" cy="273050"/>
          </a:xfrm>
          <a:prstGeom prst="rect">
            <a:avLst/>
          </a:prstGeom>
        </p:spPr>
        <p:txBody>
          <a:bodyPr lIns="144000" anchor="ctr"/>
          <a:lstStyle>
            <a:lvl1pPr>
              <a:defRPr sz="105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3BD1E9B4-338E-40A0-A332-A8E34AC599FF}" type="datetime1">
              <a:rPr lang="de-DE" smtClean="0"/>
              <a:t>30.10.2023</a:t>
            </a:fld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8600" y="6597651"/>
            <a:ext cx="533400" cy="260350"/>
          </a:xfrm>
          <a:prstGeom prst="rect">
            <a:avLst/>
          </a:prstGeom>
        </p:spPr>
        <p:txBody>
          <a:bodyPr rIns="144000" anchor="ctr"/>
          <a:lstStyle>
            <a:lvl1pPr algn="r">
              <a:defRPr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794640" y="6597651"/>
            <a:ext cx="3033380" cy="260349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Ich bin eine optionale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718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6597650"/>
            <a:ext cx="12192000" cy="260350"/>
          </a:xfrm>
          <a:prstGeom prst="rect">
            <a:avLst/>
          </a:prstGeom>
          <a:solidFill>
            <a:srgbClr val="85B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de-DE" alt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zu Köln | </a:t>
            </a:r>
            <a:r>
              <a:rPr lang="de-DE" altLang="de-DE" sz="105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Wirtschafts- und Sozialwissenschaftliche Fakultät</a:t>
            </a:r>
            <a:endParaRPr lang="de-DE" altLang="de-DE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87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rgbClr val="85BC2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85BC22"/>
        </a:buClr>
        <a:buFont typeface="Arial" panose="020B0604020202020204" pitchFamily="34" charset="0"/>
        <a:buChar char="»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  <p15:guide id="2" pos="4906" userDrawn="1">
          <p15:clr>
            <a:srgbClr val="F26B43"/>
          </p15:clr>
        </p15:guide>
        <p15:guide id="3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karrieredatenbank.wiso.uni-koeln.de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F00BF-5312-02B2-68C7-F9683CB7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Workshop</a:t>
            </a:r>
            <a:r>
              <a:rPr lang="en-US" sz="3600" b="1" dirty="0"/>
              <a:t>: EY – ESG meets Audit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156768-F7FA-F491-AB9A-CBED24421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33" y="1549628"/>
            <a:ext cx="4282810" cy="40748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000" b="1" dirty="0"/>
              <a:t>Thu, Nov 16th </a:t>
            </a:r>
            <a:r>
              <a:rPr lang="de-DE" sz="1600" b="1" dirty="0"/>
              <a:t> @ 3.00 p.m. – 6.30 p.m.</a:t>
            </a:r>
            <a:r>
              <a:rPr lang="de-DE" sz="1600" b="1" baseline="30000" dirty="0"/>
              <a:t>     </a:t>
            </a:r>
            <a:r>
              <a:rPr lang="de-DE" sz="2000" b="1" baseline="30000" dirty="0"/>
              <a:t>	</a:t>
            </a:r>
            <a:endParaRPr lang="en-US" sz="20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Do you want to understand the impact of ESG regulation on companies and the role of auditing in this crucial transformation?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Then this </a:t>
            </a:r>
            <a:r>
              <a:rPr lang="en-US" sz="1600" b="1" dirty="0"/>
              <a:t>ESG meets Audit Workshop with EY</a:t>
            </a:r>
            <a:r>
              <a:rPr lang="en-US" sz="1600" dirty="0"/>
              <a:t> is just right for you!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600" dirty="0" err="1"/>
              <a:t>Meet</a:t>
            </a:r>
            <a:r>
              <a:rPr lang="de-DE" sz="1600" dirty="0"/>
              <a:t> </a:t>
            </a:r>
            <a:r>
              <a:rPr lang="de-DE" sz="1600" dirty="0" err="1"/>
              <a:t>experts</a:t>
            </a:r>
            <a:r>
              <a:rPr lang="de-DE" sz="1600" dirty="0"/>
              <a:t> and </a:t>
            </a:r>
            <a:r>
              <a:rPr lang="de-DE" sz="1600" dirty="0" err="1"/>
              <a:t>employees</a:t>
            </a:r>
            <a:r>
              <a:rPr lang="de-DE" sz="1600" dirty="0"/>
              <a:t> in </a:t>
            </a:r>
            <a:r>
              <a:rPr lang="de-DE" sz="1600" dirty="0" err="1"/>
              <a:t>their</a:t>
            </a:r>
            <a:r>
              <a:rPr lang="de-DE" sz="1600" dirty="0"/>
              <a:t> </a:t>
            </a:r>
            <a:r>
              <a:rPr lang="de-DE" sz="1600" dirty="0" err="1"/>
              <a:t>offices</a:t>
            </a:r>
            <a:r>
              <a:rPr lang="de-DE" sz="1600" dirty="0"/>
              <a:t> and </a:t>
            </a:r>
            <a:r>
              <a:rPr lang="de-DE" sz="1600" dirty="0" err="1"/>
              <a:t>get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know</a:t>
            </a:r>
            <a:r>
              <a:rPr lang="de-DE" sz="1600" dirty="0"/>
              <a:t> </a:t>
            </a:r>
            <a:r>
              <a:rPr lang="de-DE" sz="1600" dirty="0" err="1"/>
              <a:t>their</a:t>
            </a:r>
            <a:r>
              <a:rPr lang="de-DE" sz="1600" dirty="0"/>
              <a:t> </a:t>
            </a:r>
            <a:r>
              <a:rPr lang="de-DE" sz="1600" dirty="0" err="1"/>
              <a:t>working</a:t>
            </a:r>
            <a:r>
              <a:rPr lang="de-DE" sz="1600" dirty="0"/>
              <a:t> </a:t>
            </a:r>
            <a:r>
              <a:rPr lang="de-DE" sz="1600" dirty="0" err="1"/>
              <a:t>reality</a:t>
            </a:r>
            <a:r>
              <a:rPr lang="de-DE" sz="1600" dirty="0"/>
              <a:t> at EY!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300" dirty="0"/>
              <a:t>*The Workshop will </a:t>
            </a:r>
            <a:r>
              <a:rPr lang="de-DE" sz="1300" dirty="0" err="1"/>
              <a:t>be</a:t>
            </a:r>
            <a:r>
              <a:rPr lang="de-DE" sz="1300" dirty="0"/>
              <a:t> in German</a:t>
            </a:r>
          </a:p>
        </p:txBody>
      </p:sp>
      <p:pic>
        <p:nvPicPr>
          <p:cNvPr id="6" name="Grafik 5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F2236878-3A51-6A6A-5D8A-F56A2BC93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426" y="432645"/>
            <a:ext cx="1350940" cy="759904"/>
          </a:xfrm>
          <a:prstGeom prst="rect">
            <a:avLst/>
          </a:prstGeom>
        </p:spPr>
      </p:pic>
      <p:pic>
        <p:nvPicPr>
          <p:cNvPr id="7" name="Grafik 6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251F6EF4-67FE-A299-2814-6C6D07B16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4"/>
          <a:stretch/>
        </p:blipFill>
        <p:spPr>
          <a:xfrm>
            <a:off x="8618898" y="5151175"/>
            <a:ext cx="1496467" cy="1391948"/>
          </a:xfrm>
          <a:prstGeom prst="rect">
            <a:avLst/>
          </a:prstGeom>
        </p:spPr>
      </p:pic>
      <p:pic>
        <p:nvPicPr>
          <p:cNvPr id="5" name="Grafik 4" descr="Ein Bild, das Text, Menschliches Gesicht, Kleidung, Person enthält.&#10;&#10;Automatisch generierte Beschreibung">
            <a:extLst>
              <a:ext uri="{FF2B5EF4-FFF2-40B4-BE49-F238E27FC236}">
                <a16:creationId xmlns:a16="http://schemas.microsoft.com/office/drawing/2014/main" id="{BE585AF7-9132-280B-91A2-5026D5027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62" y="1512494"/>
            <a:ext cx="6748137" cy="354412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CF3D74A-092A-C3F9-37DC-B16CD0B7EE3B}"/>
              </a:ext>
            </a:extLst>
          </p:cNvPr>
          <p:cNvSpPr txBox="1"/>
          <p:nvPr/>
        </p:nvSpPr>
        <p:spPr>
          <a:xfrm>
            <a:off x="533293" y="5554755"/>
            <a:ext cx="928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lang="de-D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de-D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 5th online </a:t>
            </a:r>
            <a:r>
              <a:rPr lang="en-US" sz="1800" b="0" i="0" u="none" strike="noStrike" baseline="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https://karrieredatenbank.wiso.uni-koeln.de</a:t>
            </a:r>
            <a:endParaRPr lang="de-DE" altLang="de-DE" sz="1800" b="1" dirty="0">
              <a:solidFill>
                <a:srgbClr val="2B5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10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Titillium Web</vt:lpstr>
      <vt:lpstr>Office</vt:lpstr>
      <vt:lpstr>think-cell Folie</vt:lpstr>
      <vt:lpstr>Workshop: EY – ESG meets Audit</vt:lpstr>
    </vt:vector>
  </TitlesOfParts>
  <Company>Universität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CAREER</dc:title>
  <dc:creator>Lennart Backs</dc:creator>
  <cp:lastModifiedBy>Julia Monzel</cp:lastModifiedBy>
  <cp:revision>368</cp:revision>
  <cp:lastPrinted>2019-09-03T07:08:55Z</cp:lastPrinted>
  <dcterms:created xsi:type="dcterms:W3CDTF">2019-01-24T15:42:54Z</dcterms:created>
  <dcterms:modified xsi:type="dcterms:W3CDTF">2023-10-30T12:11:21Z</dcterms:modified>
</cp:coreProperties>
</file>